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32918400" cy="438912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36868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7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1843429" algn="l" defTabSz="36868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7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3686861" algn="l" defTabSz="36868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7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5530291" algn="l" defTabSz="36868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7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7373722" algn="l" defTabSz="36868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7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9217152" algn="l" defTabSz="36868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7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11060582" algn="l" defTabSz="36868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7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12904013" algn="l" defTabSz="36868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7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14747442" algn="l" defTabSz="36868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7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824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1D5"/>
          </a:solidFill>
        </a:fill>
      </a:tcStyle>
    </a:wholeTbl>
    <a:band2H>
      <a:tcTxStyle/>
      <a:tcStyle>
        <a:tcBdr/>
        <a:fill>
          <a:solidFill>
            <a:srgbClr val="E6E9EB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4EFCD"/>
          </a:solidFill>
        </a:fill>
      </a:tcStyle>
    </a:wholeTbl>
    <a:band2H>
      <a:tcTxStyle/>
      <a:tcStyle>
        <a:tcBdr/>
        <a:fill>
          <a:solidFill>
            <a:srgbClr val="F2F7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DCC"/>
          </a:solidFill>
        </a:fill>
      </a:tcStyle>
    </a:wholeTbl>
    <a:band2H>
      <a:tcTxStyle/>
      <a:tcStyle>
        <a:tcBdr/>
        <a:fill>
          <a:solidFill>
            <a:srgbClr val="FFF6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37"/>
    <p:restoredTop sz="94759"/>
  </p:normalViewPr>
  <p:slideViewPr>
    <p:cSldViewPr snapToGrid="0" showGuides="1">
      <p:cViewPr>
        <p:scale>
          <a:sx n="45" d="100"/>
          <a:sy n="45" d="100"/>
        </p:scale>
        <p:origin x="296" y="-7184"/>
      </p:cViewPr>
      <p:guideLst>
        <p:guide orient="horz" pos="13824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2.png>
</file>

<file path=ppt/media/image3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1" name="Shape 8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3686861" latinLnBrk="0">
      <a:defRPr sz="4800">
        <a:latin typeface="+mn-lt"/>
        <a:ea typeface="+mn-ea"/>
        <a:cs typeface="+mn-cs"/>
        <a:sym typeface="Calibri"/>
      </a:defRPr>
    </a:lvl1pPr>
    <a:lvl2pPr indent="228600" defTabSz="3686861" latinLnBrk="0">
      <a:defRPr sz="4800">
        <a:latin typeface="+mn-lt"/>
        <a:ea typeface="+mn-ea"/>
        <a:cs typeface="+mn-cs"/>
        <a:sym typeface="Calibri"/>
      </a:defRPr>
    </a:lvl2pPr>
    <a:lvl3pPr indent="457200" defTabSz="3686861" latinLnBrk="0">
      <a:defRPr sz="4800">
        <a:latin typeface="+mn-lt"/>
        <a:ea typeface="+mn-ea"/>
        <a:cs typeface="+mn-cs"/>
        <a:sym typeface="Calibri"/>
      </a:defRPr>
    </a:lvl3pPr>
    <a:lvl4pPr indent="685800" defTabSz="3686861" latinLnBrk="0">
      <a:defRPr sz="4800">
        <a:latin typeface="+mn-lt"/>
        <a:ea typeface="+mn-ea"/>
        <a:cs typeface="+mn-cs"/>
        <a:sym typeface="Calibri"/>
      </a:defRPr>
    </a:lvl4pPr>
    <a:lvl5pPr indent="914400" defTabSz="3686861" latinLnBrk="0">
      <a:defRPr sz="4800">
        <a:latin typeface="+mn-lt"/>
        <a:ea typeface="+mn-ea"/>
        <a:cs typeface="+mn-cs"/>
        <a:sym typeface="Calibri"/>
      </a:defRPr>
    </a:lvl5pPr>
    <a:lvl6pPr indent="1143000" defTabSz="3686861" latinLnBrk="0">
      <a:defRPr sz="4800">
        <a:latin typeface="+mn-lt"/>
        <a:ea typeface="+mn-ea"/>
        <a:cs typeface="+mn-cs"/>
        <a:sym typeface="Calibri"/>
      </a:defRPr>
    </a:lvl6pPr>
    <a:lvl7pPr indent="1371600" defTabSz="3686861" latinLnBrk="0">
      <a:defRPr sz="4800">
        <a:latin typeface="+mn-lt"/>
        <a:ea typeface="+mn-ea"/>
        <a:cs typeface="+mn-cs"/>
        <a:sym typeface="Calibri"/>
      </a:defRPr>
    </a:lvl7pPr>
    <a:lvl8pPr indent="1600200" defTabSz="3686861" latinLnBrk="0">
      <a:defRPr sz="4800">
        <a:latin typeface="+mn-lt"/>
        <a:ea typeface="+mn-ea"/>
        <a:cs typeface="+mn-cs"/>
        <a:sym typeface="Calibri"/>
      </a:defRPr>
    </a:lvl8pPr>
    <a:lvl9pPr indent="1828800" defTabSz="3686861" latinLnBrk="0">
      <a:defRPr sz="48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43125" y="685800"/>
            <a:ext cx="25717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7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Text"/>
          <p:cNvSpPr txBox="1">
            <a:spLocks noGrp="1"/>
          </p:cNvSpPr>
          <p:nvPr>
            <p:ph type="title"/>
          </p:nvPr>
        </p:nvSpPr>
        <p:spPr>
          <a:xfrm>
            <a:off x="1953490" y="1128189"/>
            <a:ext cx="29891485" cy="414719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9" name="Body Level One…"/>
          <p:cNvSpPr txBox="1">
            <a:spLocks noGrp="1"/>
          </p:cNvSpPr>
          <p:nvPr>
            <p:ph type="body" idx="1"/>
          </p:nvPr>
        </p:nvSpPr>
        <p:spPr>
          <a:xfrm>
            <a:off x="1953490" y="6611814"/>
            <a:ext cx="29891485" cy="3270738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10560" y="39512240"/>
            <a:ext cx="7680960" cy="23368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Text"/>
          <p:cNvSpPr txBox="1">
            <a:spLocks noGrp="1"/>
          </p:cNvSpPr>
          <p:nvPr>
            <p:ph type="title"/>
          </p:nvPr>
        </p:nvSpPr>
        <p:spPr>
          <a:xfrm>
            <a:off x="1953490" y="1128189"/>
            <a:ext cx="29891485" cy="414719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543050" y="6893169"/>
            <a:ext cx="13990320" cy="32639395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0981241" y="41403370"/>
            <a:ext cx="394110" cy="382483"/>
          </a:xfrm>
          <a:prstGeom prst="rect">
            <a:avLst/>
          </a:prstGeom>
        </p:spPr>
        <p:txBody>
          <a:bodyPr lIns="0" tIns="0" rIns="0" bIns="0"/>
          <a:lstStyle>
            <a:lvl1pPr>
              <a:defRPr sz="27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Text"/>
          <p:cNvSpPr txBox="1">
            <a:spLocks noGrp="1"/>
          </p:cNvSpPr>
          <p:nvPr>
            <p:ph type="title"/>
          </p:nvPr>
        </p:nvSpPr>
        <p:spPr>
          <a:xfrm>
            <a:off x="1543050" y="2336802"/>
            <a:ext cx="28392122" cy="848360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43050" y="10759443"/>
            <a:ext cx="13926026" cy="5273038"/>
          </a:xfrm>
          <a:prstGeom prst="rect">
            <a:avLst/>
          </a:prstGeom>
        </p:spPr>
        <p:txBody>
          <a:bodyPr anchor="b"/>
          <a:lstStyle>
            <a:lvl1pPr>
              <a:defRPr sz="6400" b="1"/>
            </a:lvl1pPr>
            <a:lvl2pPr>
              <a:defRPr sz="6400" b="1"/>
            </a:lvl2pPr>
            <a:lvl3pPr>
              <a:defRPr sz="6400" b="1"/>
            </a:lvl3pPr>
            <a:lvl4pPr>
              <a:defRPr sz="6400" b="1"/>
            </a:lvl4pPr>
            <a:lvl5pPr>
              <a:defRPr sz="6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16459200" y="10759443"/>
            <a:ext cx="13994608" cy="5273038"/>
          </a:xfrm>
          <a:prstGeom prst="rect">
            <a:avLst/>
          </a:prstGeom>
        </p:spPr>
        <p:txBody>
          <a:bodyPr anchor="b"/>
          <a:lstStyle/>
          <a:p>
            <a:pPr>
              <a:defRPr sz="6400" b="1"/>
            </a:pPr>
            <a:endParaRPr/>
          </a:p>
        </p:txBody>
      </p:sp>
      <p:sp>
        <p:nvSpPr>
          <p:cNvPr id="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0981241" y="41403370"/>
            <a:ext cx="394110" cy="382483"/>
          </a:xfrm>
          <a:prstGeom prst="rect">
            <a:avLst/>
          </a:prstGeom>
        </p:spPr>
        <p:txBody>
          <a:bodyPr lIns="0" tIns="0" rIns="0" bIns="0"/>
          <a:lstStyle>
            <a:lvl1pPr>
              <a:defRPr sz="27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Text"/>
          <p:cNvSpPr txBox="1">
            <a:spLocks noGrp="1"/>
          </p:cNvSpPr>
          <p:nvPr>
            <p:ph type="title"/>
          </p:nvPr>
        </p:nvSpPr>
        <p:spPr>
          <a:xfrm>
            <a:off x="1953490" y="1128189"/>
            <a:ext cx="29891485" cy="414719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0981241" y="41403370"/>
            <a:ext cx="394110" cy="382483"/>
          </a:xfrm>
          <a:prstGeom prst="rect">
            <a:avLst/>
          </a:prstGeom>
        </p:spPr>
        <p:txBody>
          <a:bodyPr lIns="0" tIns="0" rIns="0" bIns="0"/>
          <a:lstStyle>
            <a:lvl1pPr>
              <a:defRPr sz="27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0981241" y="41403370"/>
            <a:ext cx="394110" cy="382483"/>
          </a:xfrm>
          <a:prstGeom prst="rect">
            <a:avLst/>
          </a:prstGeom>
        </p:spPr>
        <p:txBody>
          <a:bodyPr lIns="0" tIns="0" rIns="0" bIns="0"/>
          <a:lstStyle>
            <a:lvl1pPr>
              <a:defRPr sz="27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xfrm>
            <a:off x="2267429" y="2926079"/>
            <a:ext cx="10617041" cy="10241282"/>
          </a:xfrm>
          <a:prstGeom prst="rect">
            <a:avLst/>
          </a:prstGeom>
        </p:spPr>
        <p:txBody>
          <a:bodyPr anchor="b"/>
          <a:lstStyle>
            <a:lvl1pPr>
              <a:defRPr sz="8600"/>
            </a:lvl1pPr>
          </a:lstStyle>
          <a:p>
            <a:r>
              <a:t>Title Text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3994607" y="6319523"/>
            <a:ext cx="16664941" cy="31191201"/>
          </a:xfrm>
          <a:prstGeom prst="rect">
            <a:avLst/>
          </a:prstGeom>
        </p:spPr>
        <p:txBody>
          <a:bodyPr/>
          <a:lstStyle>
            <a:lvl1pPr>
              <a:defRPr sz="8600"/>
            </a:lvl1pPr>
            <a:lvl2pPr>
              <a:defRPr sz="8600"/>
            </a:lvl2pPr>
            <a:lvl3pPr>
              <a:defRPr sz="8600"/>
            </a:lvl3pPr>
            <a:lvl4pPr>
              <a:defRPr sz="8600"/>
            </a:lvl4pPr>
            <a:lvl5pPr>
              <a:defRPr sz="8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2267428" y="13167360"/>
            <a:ext cx="10617042" cy="24394165"/>
          </a:xfrm>
          <a:prstGeom prst="rect">
            <a:avLst/>
          </a:prstGeom>
        </p:spPr>
        <p:txBody>
          <a:bodyPr/>
          <a:lstStyle/>
          <a:p>
            <a:pPr>
              <a:defRPr sz="4300"/>
            </a:pPr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0981241" y="41403370"/>
            <a:ext cx="394110" cy="382483"/>
          </a:xfrm>
          <a:prstGeom prst="rect">
            <a:avLst/>
          </a:prstGeom>
        </p:spPr>
        <p:txBody>
          <a:bodyPr lIns="0" tIns="0" rIns="0" bIns="0"/>
          <a:lstStyle>
            <a:lvl1pPr>
              <a:defRPr sz="27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2267429" y="2926079"/>
            <a:ext cx="10617041" cy="10241282"/>
          </a:xfrm>
          <a:prstGeom prst="rect">
            <a:avLst/>
          </a:prstGeom>
        </p:spPr>
        <p:txBody>
          <a:bodyPr anchor="b"/>
          <a:lstStyle>
            <a:lvl1pPr>
              <a:defRPr sz="8600"/>
            </a:lvl1pPr>
          </a:lstStyle>
          <a:p>
            <a:r>
              <a:t>Title Text</a:t>
            </a:r>
          </a:p>
        </p:txBody>
      </p:sp>
      <p:sp>
        <p:nvSpPr>
          <p:cNvPr id="72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13994607" y="6319523"/>
            <a:ext cx="16664941" cy="311912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7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67429" y="13167360"/>
            <a:ext cx="10617041" cy="24394165"/>
          </a:xfrm>
          <a:prstGeom prst="rect">
            <a:avLst/>
          </a:prstGeom>
        </p:spPr>
        <p:txBody>
          <a:bodyPr/>
          <a:lstStyle>
            <a:lvl1pPr>
              <a:defRPr sz="4300"/>
            </a:lvl1pPr>
            <a:lvl2pPr>
              <a:defRPr sz="4300"/>
            </a:lvl2pPr>
            <a:lvl3pPr>
              <a:defRPr sz="4300"/>
            </a:lvl3pPr>
            <a:lvl4pPr>
              <a:defRPr sz="4300"/>
            </a:lvl4pPr>
            <a:lvl5pPr>
              <a:defRPr sz="43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0981241" y="41403370"/>
            <a:ext cx="394110" cy="382483"/>
          </a:xfrm>
          <a:prstGeom prst="rect">
            <a:avLst/>
          </a:prstGeom>
        </p:spPr>
        <p:txBody>
          <a:bodyPr lIns="0" tIns="0" rIns="0" bIns="0"/>
          <a:lstStyle>
            <a:lvl1pPr>
              <a:defRPr sz="27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45920" y="1757679"/>
            <a:ext cx="29626561" cy="848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45920" y="10241280"/>
            <a:ext cx="29626561" cy="33649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10559" y="39512239"/>
            <a:ext cx="7680961" cy="23368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246887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246887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246887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246887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246887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246887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246887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246887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2468879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600" b="1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2468879" rtl="0" latinLnBrk="0">
        <a:lnSpc>
          <a:spcPct val="90000"/>
        </a:lnSpc>
        <a:spcBef>
          <a:spcPts val="27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1234439" algn="l" defTabSz="2468879" rtl="0" latinLnBrk="0">
        <a:lnSpc>
          <a:spcPct val="90000"/>
        </a:lnSpc>
        <a:spcBef>
          <a:spcPts val="27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2468879" algn="l" defTabSz="2468879" rtl="0" latinLnBrk="0">
        <a:lnSpc>
          <a:spcPct val="90000"/>
        </a:lnSpc>
        <a:spcBef>
          <a:spcPts val="27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3703320" algn="l" defTabSz="2468879" rtl="0" latinLnBrk="0">
        <a:lnSpc>
          <a:spcPct val="90000"/>
        </a:lnSpc>
        <a:spcBef>
          <a:spcPts val="27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4937759" algn="l" defTabSz="2468879" rtl="0" latinLnBrk="0">
        <a:lnSpc>
          <a:spcPct val="90000"/>
        </a:lnSpc>
        <a:spcBef>
          <a:spcPts val="2700"/>
        </a:spcBef>
        <a:spcAft>
          <a:spcPts val="0"/>
        </a:spcAft>
        <a:buClrTx/>
        <a:buSzTx/>
        <a:buFontTx/>
        <a:buNone/>
        <a:tabLst/>
        <a:defRPr sz="6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6943725" marR="0" indent="-771525" algn="l" defTabSz="2468879" rtl="0" latinLnBrk="0">
        <a:lnSpc>
          <a:spcPct val="90000"/>
        </a:lnSpc>
        <a:spcBef>
          <a:spcPts val="2700"/>
        </a:spcBef>
        <a:spcAft>
          <a:spcPts val="0"/>
        </a:spcAft>
        <a:buClrTx/>
        <a:buSzPct val="100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8178164" marR="0" indent="-771524" algn="l" defTabSz="2468879" rtl="0" latinLnBrk="0">
        <a:lnSpc>
          <a:spcPct val="90000"/>
        </a:lnSpc>
        <a:spcBef>
          <a:spcPts val="2700"/>
        </a:spcBef>
        <a:spcAft>
          <a:spcPts val="0"/>
        </a:spcAft>
        <a:buClrTx/>
        <a:buSzPct val="100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9412604" marR="0" indent="-771524" algn="l" defTabSz="2468879" rtl="0" latinLnBrk="0">
        <a:lnSpc>
          <a:spcPct val="90000"/>
        </a:lnSpc>
        <a:spcBef>
          <a:spcPts val="2700"/>
        </a:spcBef>
        <a:spcAft>
          <a:spcPts val="0"/>
        </a:spcAft>
        <a:buClrTx/>
        <a:buSzPct val="100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10647044" marR="0" indent="-771524" algn="l" defTabSz="2468879" rtl="0" latinLnBrk="0">
        <a:lnSpc>
          <a:spcPct val="90000"/>
        </a:lnSpc>
        <a:spcBef>
          <a:spcPts val="2700"/>
        </a:spcBef>
        <a:spcAft>
          <a:spcPts val="0"/>
        </a:spcAft>
        <a:buClrTx/>
        <a:buSzPct val="100000"/>
        <a:buFontTx/>
        <a:buChar char="•"/>
        <a:tabLst/>
        <a:defRPr sz="60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368686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1843429" algn="r" defTabSz="368686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3686861" algn="r" defTabSz="368686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5530291" algn="r" defTabSz="368686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7373722" algn="r" defTabSz="368686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9217152" algn="r" defTabSz="368686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11060582" algn="r" defTabSz="368686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2904013" algn="r" defTabSz="368686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4747442" algn="r" defTabSz="368686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13" Type="http://schemas.openxmlformats.org/officeDocument/2006/relationships/image" Target="../media/image12.png"/><Relationship Id="rId18" Type="http://schemas.openxmlformats.org/officeDocument/2006/relationships/image" Target="../media/image15.emf"/><Relationship Id="rId3" Type="http://schemas.openxmlformats.org/officeDocument/2006/relationships/image" Target="../media/image2.png"/><Relationship Id="rId21" Type="http://schemas.openxmlformats.org/officeDocument/2006/relationships/image" Target="../media/image18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11" Type="http://schemas.openxmlformats.org/officeDocument/2006/relationships/image" Target="../media/image10.png"/><Relationship Id="rId5" Type="http://schemas.openxmlformats.org/officeDocument/2006/relationships/image" Target="../media/image3.emf"/><Relationship Id="rId15" Type="http://schemas.openxmlformats.org/officeDocument/2006/relationships/image" Target="../media/image9.png"/><Relationship Id="rId10" Type="http://schemas.openxmlformats.org/officeDocument/2006/relationships/image" Target="../media/image8.emf"/><Relationship Id="rId19" Type="http://schemas.openxmlformats.org/officeDocument/2006/relationships/image" Target="../media/image16.emf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3.png"/><Relationship Id="rId22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itle 1"/>
          <p:cNvSpPr txBox="1">
            <a:spLocks noGrp="1"/>
          </p:cNvSpPr>
          <p:nvPr>
            <p:ph type="title"/>
          </p:nvPr>
        </p:nvSpPr>
        <p:spPr>
          <a:xfrm>
            <a:off x="1953490" y="1813989"/>
            <a:ext cx="29421861" cy="2615839"/>
          </a:xfrm>
          <a:prstGeom prst="rect">
            <a:avLst/>
          </a:prstGeom>
        </p:spPr>
        <p:txBody>
          <a:bodyPr/>
          <a:lstStyle/>
          <a:p>
            <a:pPr>
              <a:defRPr sz="8600"/>
            </a:pPr>
            <a:r>
              <a:t>Poster Title: Arial Bold 96pt, left-aligned</a:t>
            </a:r>
            <a:br/>
            <a:r>
              <a:t>Two lines, if needed</a:t>
            </a:r>
          </a:p>
        </p:txBody>
      </p:sp>
      <p:sp>
        <p:nvSpPr>
          <p:cNvPr id="84" name="Rectangle 2"/>
          <p:cNvSpPr txBox="1"/>
          <p:nvPr/>
        </p:nvSpPr>
        <p:spPr>
          <a:xfrm>
            <a:off x="1999209" y="4429828"/>
            <a:ext cx="29330421" cy="1468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4800"/>
            </a:pPr>
            <a:r>
              <a:t>Author(s) Name(s): Arial 48pt, left-aligned</a:t>
            </a:r>
          </a:p>
          <a:p>
            <a:pPr>
              <a:defRPr sz="4800"/>
            </a:pPr>
            <a:r>
              <a:t>Two lines, if needed</a:t>
            </a:r>
          </a:p>
        </p:txBody>
      </p:sp>
      <p:sp>
        <p:nvSpPr>
          <p:cNvPr id="85" name="Content Placeholder 5"/>
          <p:cNvSpPr txBox="1">
            <a:spLocks noGrp="1"/>
          </p:cNvSpPr>
          <p:nvPr>
            <p:ph type="body" idx="1"/>
          </p:nvPr>
        </p:nvSpPr>
        <p:spPr>
          <a:xfrm>
            <a:off x="1953490" y="7297613"/>
            <a:ext cx="29891485" cy="327073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86" name="bnl_2021_poster_template_36x48_portrait.pdf" descr="bnl_2021_poster_template_36x48_portrait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" y="187891"/>
            <a:ext cx="32918400" cy="4389120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Content Placeholder 2"/>
          <p:cNvSpPr txBox="1"/>
          <p:nvPr/>
        </p:nvSpPr>
        <p:spPr>
          <a:xfrm>
            <a:off x="2331631" y="8819949"/>
            <a:ext cx="13190222" cy="5344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defTabSz="3291840">
              <a:lnSpc>
                <a:spcPct val="90000"/>
              </a:lnSpc>
              <a:spcBef>
                <a:spcPts val="3600"/>
              </a:spcBef>
              <a:defRPr sz="4000">
                <a:solidFill>
                  <a:srgbClr val="262626"/>
                </a:solidFill>
              </a:defRPr>
            </a:lvl1pPr>
          </a:lstStyle>
          <a:p>
            <a:endParaRPr dirty="0"/>
          </a:p>
        </p:txBody>
      </p:sp>
      <p:sp>
        <p:nvSpPr>
          <p:cNvPr id="97" name="AutoShape 13"/>
          <p:cNvSpPr/>
          <p:nvPr/>
        </p:nvSpPr>
        <p:spPr>
          <a:xfrm>
            <a:off x="1452606" y="1096198"/>
            <a:ext cx="30226897" cy="5335345"/>
          </a:xfrm>
          <a:prstGeom prst="roundRect">
            <a:avLst>
              <a:gd name="adj" fmla="val 10182"/>
            </a:avLst>
          </a:prstGeom>
          <a:gradFill>
            <a:gsLst>
              <a:gs pos="0">
                <a:srgbClr val="8DD9E9"/>
              </a:gs>
              <a:gs pos="21177">
                <a:srgbClr val="C6ECF4"/>
              </a:gs>
              <a:gs pos="100000">
                <a:srgbClr val="FFFFFF"/>
              </a:gs>
            </a:gsLst>
            <a:lin ang="5381131"/>
          </a:gradFill>
          <a:ln w="635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pPr algn="ctr" defTabSz="457200">
              <a:defRPr sz="9500" b="1"/>
            </a:pPr>
            <a:r>
              <a:rPr dirty="0"/>
              <a:t>Feedback-based quantum algorithm inspired by </a:t>
            </a:r>
            <a:r>
              <a:rPr dirty="0" err="1"/>
              <a:t>Counterdiabatic</a:t>
            </a:r>
            <a:r>
              <a:rPr dirty="0"/>
              <a:t> Driving</a:t>
            </a:r>
            <a:endParaRPr lang="en-US" dirty="0"/>
          </a:p>
          <a:p>
            <a:pPr algn="ctr" defTabSz="457200">
              <a:defRPr sz="9500" b="1"/>
            </a:pPr>
            <a:r>
              <a:rPr sz="48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Rajesh K. Malla</a:t>
            </a:r>
            <a:r>
              <a:rPr sz="4800" baseline="31999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sz="4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Hiroki Sukeno</a:t>
            </a:r>
            <a:r>
              <a:rPr lang="en-US" sz="4800" baseline="31999" dirty="0">
                <a:latin typeface="Arial" panose="020B0604020202020204" pitchFamily="34" charset="0"/>
                <a:cs typeface="Arial" panose="020B0604020202020204" pitchFamily="34" charset="0"/>
              </a:rPr>
              <a:t>2 </a:t>
            </a: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4800" dirty="0" err="1">
                <a:latin typeface="Arial" panose="020B0604020202020204" pitchFamily="34" charset="0"/>
                <a:cs typeface="Arial" panose="020B0604020202020204" pitchFamily="34" charset="0"/>
              </a:rPr>
              <a:t>Ho</a:t>
            </a:r>
            <a:r>
              <a:rPr sz="4800" dirty="0" err="1">
                <a:latin typeface="Arial" panose="020B0604020202020204" pitchFamily="34" charset="0"/>
                <a:cs typeface="Arial" panose="020B0604020202020204" pitchFamily="34" charset="0"/>
              </a:rPr>
              <a:t>ngye</a:t>
            </a:r>
            <a:r>
              <a:rPr sz="4800" dirty="0">
                <a:latin typeface="Arial" panose="020B0604020202020204" pitchFamily="34" charset="0"/>
                <a:cs typeface="Arial" panose="020B0604020202020204" pitchFamily="34" charset="0"/>
              </a:rPr>
              <a:t> Yu</a:t>
            </a:r>
            <a:r>
              <a:rPr lang="en-US" sz="4800" baseline="31999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4800" dirty="0">
                <a:effectLst/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, Andreas Weichselbaum</a:t>
            </a:r>
            <a:r>
              <a:rPr lang="en-US" sz="4800" baseline="30000" dirty="0">
                <a:effectLst/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1</a:t>
            </a:r>
            <a:r>
              <a:rPr lang="en-US" sz="4800" dirty="0">
                <a:effectLst/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, Tzu-</a:t>
            </a:r>
            <a:r>
              <a:rPr lang="en-US" sz="4800" dirty="0" err="1">
                <a:effectLst/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Chieh</a:t>
            </a:r>
            <a:r>
              <a:rPr lang="en-US" sz="4800" dirty="0">
                <a:effectLst/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 Wei</a:t>
            </a:r>
            <a:r>
              <a:rPr lang="en-US" sz="4800" baseline="30000" dirty="0">
                <a:effectLst/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2</a:t>
            </a:r>
            <a:r>
              <a:rPr lang="en-US" sz="4800" dirty="0">
                <a:effectLst/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, </a:t>
            </a:r>
          </a:p>
          <a:p>
            <a:pPr algn="ctr" defTabSz="457200">
              <a:defRPr sz="9500" b="1"/>
            </a:pPr>
            <a:r>
              <a:rPr lang="en-US" sz="4800" dirty="0">
                <a:effectLst/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and Robert M. Konik</a:t>
            </a:r>
            <a:r>
              <a:rPr lang="en-US" sz="4800" baseline="30000" dirty="0">
                <a:effectLst/>
                <a:latin typeface="Arial" panose="020B0604020202020204" pitchFamily="34" charset="0"/>
                <a:ea typeface="Baskerville" panose="02020502070401020303" pitchFamily="18" charset="0"/>
                <a:cs typeface="Arial" panose="020B0604020202020204" pitchFamily="34" charset="0"/>
              </a:rPr>
              <a:t>1</a:t>
            </a:r>
            <a:endParaRPr sz="4800" baseline="31999" dirty="0">
              <a:latin typeface="Arial" panose="020B0604020202020204" pitchFamily="34" charset="0"/>
              <a:ea typeface="Baskerville" panose="02020502070401020303" pitchFamily="18" charset="0"/>
              <a:cs typeface="Arial" panose="020B0604020202020204" pitchFamily="34" charset="0"/>
            </a:endParaRPr>
          </a:p>
          <a:p>
            <a:pPr algn="ctr" defTabSz="914400">
              <a:defRPr sz="5500">
                <a:latin typeface="Baskerville"/>
                <a:ea typeface="Baskerville"/>
                <a:cs typeface="Baskerville"/>
                <a:sym typeface="Baskerville"/>
              </a:defRPr>
            </a:pPr>
            <a:r>
              <a:rPr sz="4800" i="1" baseline="31999" dirty="0">
                <a:latin typeface="Arial" panose="020B0604020202020204" pitchFamily="34" charset="0"/>
                <a:cs typeface="Arial" panose="020B0604020202020204" pitchFamily="34" charset="0"/>
              </a:rPr>
              <a:t>1 </a:t>
            </a:r>
            <a:r>
              <a:rPr sz="4800" dirty="0">
                <a:latin typeface="Arial" panose="020B0604020202020204" pitchFamily="34" charset="0"/>
                <a:cs typeface="Arial" panose="020B0604020202020204" pitchFamily="34" charset="0"/>
              </a:rPr>
              <a:t>Brookhaven National Laboratory, </a:t>
            </a:r>
            <a:r>
              <a:rPr sz="4800" i="1" baseline="31999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sz="4800" dirty="0">
                <a:latin typeface="Arial" panose="020B0604020202020204" pitchFamily="34" charset="0"/>
                <a:cs typeface="Arial" panose="020B0604020202020204" pitchFamily="34" charset="0"/>
              </a:rPr>
              <a:t> Stony Brook University</a:t>
            </a:r>
          </a:p>
        </p:txBody>
      </p:sp>
      <p:grpSp>
        <p:nvGrpSpPr>
          <p:cNvPr id="100" name="Group"/>
          <p:cNvGrpSpPr/>
          <p:nvPr/>
        </p:nvGrpSpPr>
        <p:grpSpPr>
          <a:xfrm>
            <a:off x="2263139" y="6965278"/>
            <a:ext cx="12848524" cy="1468498"/>
            <a:chOff x="0" y="0"/>
            <a:chExt cx="12848523" cy="1468497"/>
          </a:xfrm>
        </p:grpSpPr>
        <p:sp>
          <p:nvSpPr>
            <p:cNvPr id="98" name="Group"/>
            <p:cNvSpPr/>
            <p:nvPr/>
          </p:nvSpPr>
          <p:spPr>
            <a:xfrm>
              <a:off x="0" y="11578"/>
              <a:ext cx="12848524" cy="13367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0005"/>
                  </a:schemeClr>
                </a:gs>
                <a:gs pos="100000">
                  <a:srgbClr val="D6FF48">
                    <a:alpha val="50005"/>
                  </a:srgbClr>
                </a:gs>
              </a:gsLst>
              <a:lin ang="92559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1130300">
                <a:defRPr sz="3200">
                  <a:solidFill>
                    <a:srgbClr val="1BBCD7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/>
            </a:p>
          </p:txBody>
        </p:sp>
        <p:sp>
          <p:nvSpPr>
            <p:cNvPr id="99" name="Scientific background"/>
            <p:cNvSpPr txBox="1"/>
            <p:nvPr/>
          </p:nvSpPr>
          <p:spPr>
            <a:xfrm>
              <a:off x="752491" y="0"/>
              <a:ext cx="11294753" cy="1468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 defTabSz="4388899">
                <a:defRPr sz="6500" b="1"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r>
                <a:t>Scientific background</a:t>
              </a:r>
            </a:p>
          </p:txBody>
        </p:sp>
      </p:grpSp>
      <p:sp>
        <p:nvSpPr>
          <p:cNvPr id="101" name="AutoShape 13"/>
          <p:cNvSpPr/>
          <p:nvPr/>
        </p:nvSpPr>
        <p:spPr>
          <a:xfrm>
            <a:off x="1440157" y="6686832"/>
            <a:ext cx="14659093" cy="34197995"/>
          </a:xfrm>
          <a:prstGeom prst="roundRect">
            <a:avLst>
              <a:gd name="adj" fmla="val 3706"/>
            </a:avLst>
          </a:prstGeom>
          <a:ln w="63500">
            <a:solidFill>
              <a:srgbClr val="000000"/>
            </a:solidFill>
          </a:ln>
        </p:spPr>
        <p:txBody>
          <a:bodyPr lIns="45718" tIns="45718" rIns="45718" bIns="45718" anchor="ctr"/>
          <a:lstStyle/>
          <a:p>
            <a:pPr algn="ctr" defTabSz="914400">
              <a:defRPr sz="5500">
                <a:latin typeface="Baskerville"/>
                <a:ea typeface="Baskerville"/>
                <a:cs typeface="Baskerville"/>
                <a:sym typeface="Baskerville"/>
              </a:defRPr>
            </a:pPr>
            <a:endParaRPr/>
          </a:p>
        </p:txBody>
      </p:sp>
      <p:sp>
        <p:nvSpPr>
          <p:cNvPr id="102" name="AutoShape 13"/>
          <p:cNvSpPr/>
          <p:nvPr/>
        </p:nvSpPr>
        <p:spPr>
          <a:xfrm>
            <a:off x="17001173" y="6686832"/>
            <a:ext cx="14659094" cy="34197995"/>
          </a:xfrm>
          <a:prstGeom prst="roundRect">
            <a:avLst>
              <a:gd name="adj" fmla="val 3706"/>
            </a:avLst>
          </a:prstGeom>
          <a:ln w="63500">
            <a:solidFill>
              <a:srgbClr val="000000"/>
            </a:solidFill>
          </a:ln>
        </p:spPr>
        <p:txBody>
          <a:bodyPr lIns="45718" tIns="45718" rIns="45718" bIns="45718" anchor="ctr"/>
          <a:lstStyle/>
          <a:p>
            <a:pPr algn="ctr" defTabSz="914400">
              <a:defRPr sz="5500">
                <a:latin typeface="Baskerville"/>
                <a:ea typeface="Baskerville"/>
                <a:cs typeface="Baskerville"/>
                <a:sym typeface="Baskerville"/>
              </a:defRPr>
            </a:pPr>
            <a:endParaRPr/>
          </a:p>
        </p:txBody>
      </p:sp>
      <p:grpSp>
        <p:nvGrpSpPr>
          <p:cNvPr id="105" name="Group"/>
          <p:cNvGrpSpPr/>
          <p:nvPr/>
        </p:nvGrpSpPr>
        <p:grpSpPr>
          <a:xfrm>
            <a:off x="2263138" y="22121913"/>
            <a:ext cx="12848525" cy="1468498"/>
            <a:chOff x="0" y="0"/>
            <a:chExt cx="12848523" cy="1468497"/>
          </a:xfrm>
        </p:grpSpPr>
        <p:sp>
          <p:nvSpPr>
            <p:cNvPr id="103" name="Group"/>
            <p:cNvSpPr/>
            <p:nvPr/>
          </p:nvSpPr>
          <p:spPr>
            <a:xfrm>
              <a:off x="0" y="11578"/>
              <a:ext cx="12848524" cy="13367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0005"/>
                  </a:schemeClr>
                </a:gs>
                <a:gs pos="100000">
                  <a:srgbClr val="D6FF48">
                    <a:alpha val="50005"/>
                  </a:srgbClr>
                </a:gs>
              </a:gsLst>
              <a:lin ang="92559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1130300">
                <a:defRPr sz="3200">
                  <a:solidFill>
                    <a:srgbClr val="1BBCD7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/>
            </a:p>
          </p:txBody>
        </p:sp>
        <p:sp>
          <p:nvSpPr>
            <p:cNvPr id="104" name="Motivation"/>
            <p:cNvSpPr txBox="1"/>
            <p:nvPr/>
          </p:nvSpPr>
          <p:spPr>
            <a:xfrm>
              <a:off x="752491" y="0"/>
              <a:ext cx="11294753" cy="1468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 defTabSz="4388899">
                <a:defRPr sz="6500" b="1"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r>
                <a:rPr dirty="0"/>
                <a:t>Motivation</a:t>
              </a:r>
              <a:r>
                <a:rPr lang="en-US" dirty="0"/>
                <a:t> and the algorithm</a:t>
              </a:r>
              <a:endParaRPr dirty="0"/>
            </a:p>
          </p:txBody>
        </p:sp>
      </p:grpSp>
      <p:grpSp>
        <p:nvGrpSpPr>
          <p:cNvPr id="108" name="Group"/>
          <p:cNvGrpSpPr/>
          <p:nvPr/>
        </p:nvGrpSpPr>
        <p:grpSpPr>
          <a:xfrm>
            <a:off x="17906458" y="6965278"/>
            <a:ext cx="12848525" cy="1468498"/>
            <a:chOff x="0" y="0"/>
            <a:chExt cx="12848523" cy="1468497"/>
          </a:xfrm>
        </p:grpSpPr>
        <p:sp>
          <p:nvSpPr>
            <p:cNvPr id="106" name="Group"/>
            <p:cNvSpPr/>
            <p:nvPr/>
          </p:nvSpPr>
          <p:spPr>
            <a:xfrm>
              <a:off x="0" y="11578"/>
              <a:ext cx="12848524" cy="13367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0005"/>
                  </a:schemeClr>
                </a:gs>
                <a:gs pos="100000">
                  <a:srgbClr val="D6FF48">
                    <a:alpha val="50005"/>
                  </a:srgbClr>
                </a:gs>
              </a:gsLst>
              <a:lin ang="92559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1130300">
                <a:defRPr sz="3200">
                  <a:solidFill>
                    <a:srgbClr val="1BBCD7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/>
            </a:p>
          </p:txBody>
        </p:sp>
        <p:sp>
          <p:nvSpPr>
            <p:cNvPr id="107" name="Formalism and results"/>
            <p:cNvSpPr txBox="1"/>
            <p:nvPr/>
          </p:nvSpPr>
          <p:spPr>
            <a:xfrm>
              <a:off x="752491" y="0"/>
              <a:ext cx="11294753" cy="1468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 defTabSz="4388899">
                <a:defRPr sz="6500" b="1"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r>
                <a:rPr lang="en-US" dirty="0"/>
                <a:t>Results</a:t>
              </a:r>
              <a:endParaRPr dirty="0"/>
            </a:p>
          </p:txBody>
        </p:sp>
      </p:grpSp>
      <p:sp>
        <p:nvSpPr>
          <p:cNvPr id="109" name="Text Box 39"/>
          <p:cNvSpPr txBox="1"/>
          <p:nvPr/>
        </p:nvSpPr>
        <p:spPr>
          <a:xfrm>
            <a:off x="17696814" y="36472867"/>
            <a:ext cx="13267812" cy="432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0584" tIns="30584" rIns="30584" bIns="30584">
            <a:spAutoFit/>
          </a:bodyPr>
          <a:lstStyle/>
          <a:p>
            <a:pPr marL="374315" indent="-374315" algn="just" defTabSz="612775">
              <a:lnSpc>
                <a:spcPct val="120000"/>
              </a:lnSpc>
              <a:buSzPct val="100000"/>
              <a:buAutoNum type="arabicPeriod"/>
              <a:defRPr sz="22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dirty="0"/>
          </a:p>
        </p:txBody>
      </p:sp>
      <p:grpSp>
        <p:nvGrpSpPr>
          <p:cNvPr id="112" name="Group"/>
          <p:cNvGrpSpPr/>
          <p:nvPr/>
        </p:nvGrpSpPr>
        <p:grpSpPr>
          <a:xfrm>
            <a:off x="17887477" y="36814555"/>
            <a:ext cx="12848525" cy="1468498"/>
            <a:chOff x="0" y="0"/>
            <a:chExt cx="12848523" cy="1468497"/>
          </a:xfrm>
        </p:grpSpPr>
        <p:sp>
          <p:nvSpPr>
            <p:cNvPr id="110" name="Group"/>
            <p:cNvSpPr/>
            <p:nvPr/>
          </p:nvSpPr>
          <p:spPr>
            <a:xfrm>
              <a:off x="0" y="11578"/>
              <a:ext cx="12848524" cy="13367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0005"/>
                  </a:schemeClr>
                </a:gs>
                <a:gs pos="100000">
                  <a:srgbClr val="D6FF48">
                    <a:alpha val="50005"/>
                  </a:srgbClr>
                </a:gs>
              </a:gsLst>
              <a:lin ang="92559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1130300">
                <a:defRPr sz="3200">
                  <a:solidFill>
                    <a:srgbClr val="1BBCD7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/>
            </a:p>
          </p:txBody>
        </p:sp>
        <p:sp>
          <p:nvSpPr>
            <p:cNvPr id="111" name="References"/>
            <p:cNvSpPr txBox="1"/>
            <p:nvPr/>
          </p:nvSpPr>
          <p:spPr>
            <a:xfrm>
              <a:off x="752491" y="0"/>
              <a:ext cx="11294753" cy="1468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 defTabSz="4388899">
                <a:defRPr sz="6500" b="1"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r>
                <a:t>References</a:t>
              </a:r>
            </a:p>
          </p:txBody>
        </p:sp>
      </p:grpSp>
      <p:grpSp>
        <p:nvGrpSpPr>
          <p:cNvPr id="116" name="Group"/>
          <p:cNvGrpSpPr/>
          <p:nvPr/>
        </p:nvGrpSpPr>
        <p:grpSpPr>
          <a:xfrm>
            <a:off x="17887477" y="27357564"/>
            <a:ext cx="12848525" cy="1468498"/>
            <a:chOff x="0" y="0"/>
            <a:chExt cx="12848523" cy="1468497"/>
          </a:xfrm>
        </p:grpSpPr>
        <p:sp>
          <p:nvSpPr>
            <p:cNvPr id="114" name="Group"/>
            <p:cNvSpPr/>
            <p:nvPr/>
          </p:nvSpPr>
          <p:spPr>
            <a:xfrm>
              <a:off x="0" y="11578"/>
              <a:ext cx="12848524" cy="1336701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50005"/>
                  </a:schemeClr>
                </a:gs>
                <a:gs pos="100000">
                  <a:srgbClr val="D6FF48">
                    <a:alpha val="50005"/>
                  </a:srgbClr>
                </a:gs>
              </a:gsLst>
              <a:lin ang="92559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1130300">
                <a:defRPr sz="3200">
                  <a:solidFill>
                    <a:srgbClr val="1BBCD7"/>
                  </a:solidFill>
                  <a:latin typeface="Graphik"/>
                  <a:ea typeface="Graphik"/>
                  <a:cs typeface="Graphik"/>
                  <a:sym typeface="Graphik"/>
                </a:defRPr>
              </a:pPr>
              <a:endParaRPr/>
            </a:p>
          </p:txBody>
        </p:sp>
        <p:sp>
          <p:nvSpPr>
            <p:cNvPr id="115" name="Conclusions"/>
            <p:cNvSpPr txBox="1"/>
            <p:nvPr/>
          </p:nvSpPr>
          <p:spPr>
            <a:xfrm>
              <a:off x="752491" y="0"/>
              <a:ext cx="11294753" cy="1468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 defTabSz="4388899">
                <a:defRPr sz="6500" b="1"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r>
                <a:t>Conclusions</a:t>
              </a:r>
            </a:p>
          </p:txBody>
        </p:sp>
      </p:grpSp>
      <p:sp>
        <p:nvSpPr>
          <p:cNvPr id="118" name="Content Placeholder 2"/>
          <p:cNvSpPr txBox="1"/>
          <p:nvPr/>
        </p:nvSpPr>
        <p:spPr>
          <a:xfrm>
            <a:off x="17965990" y="8947228"/>
            <a:ext cx="13190222" cy="5344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defTabSz="3291840">
              <a:lnSpc>
                <a:spcPct val="90000"/>
              </a:lnSpc>
              <a:spcBef>
                <a:spcPts val="3600"/>
              </a:spcBef>
              <a:defRPr sz="4000">
                <a:solidFill>
                  <a:srgbClr val="262626"/>
                </a:solidFill>
              </a:defRPr>
            </a:lvl1pPr>
          </a:lstStyle>
          <a:p>
            <a:endParaRPr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C5B17A4-94CA-6470-5F8A-3857691127A5}"/>
              </a:ext>
            </a:extLst>
          </p:cNvPr>
          <p:cNvSpPr txBox="1"/>
          <p:nvPr/>
        </p:nvSpPr>
        <p:spPr>
          <a:xfrm>
            <a:off x="2331629" y="8809108"/>
            <a:ext cx="13190222" cy="5344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defTabSz="3291840">
              <a:lnSpc>
                <a:spcPct val="90000"/>
              </a:lnSpc>
              <a:spcBef>
                <a:spcPts val="3600"/>
              </a:spcBef>
              <a:defRPr sz="4000">
                <a:solidFill>
                  <a:srgbClr val="262626"/>
                </a:solidFill>
              </a:defRPr>
            </a:lvl1pPr>
          </a:lstStyle>
          <a:p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96FDC6-C876-6BA0-AAE8-3AC50EB06ED5}"/>
                  </a:ext>
                </a:extLst>
              </p:cNvPr>
              <p:cNvSpPr txBox="1"/>
              <p:nvPr/>
            </p:nvSpPr>
            <p:spPr>
              <a:xfrm>
                <a:off x="2331629" y="8808371"/>
                <a:ext cx="12848525" cy="1619886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45719" rIns="45719">
                <a:noAutofit/>
              </a:bodyPr>
              <a:lstStyle>
                <a:lvl1pPr defTabSz="3291840">
                  <a:lnSpc>
                    <a:spcPct val="90000"/>
                  </a:lnSpc>
                  <a:spcBef>
                    <a:spcPts val="3600"/>
                  </a:spcBef>
                  <a:defRPr sz="4000">
                    <a:solidFill>
                      <a:srgbClr val="262626"/>
                    </a:solidFill>
                  </a:defRPr>
                </a:lvl1pPr>
              </a:lstStyle>
              <a:p>
                <a:pPr marL="571500" indent="-571500" algn="just">
                  <a:buFont typeface="Wingdings" pitchFamily="2" charset="2"/>
                  <a:buChar char="Ø"/>
                </a:pPr>
                <a:r>
                  <a:rPr lang="en-US" dirty="0"/>
                  <a:t>The feedback-based quantum algorithm is a “fully quantum” algorithm that uses a quantum control method to design quantum circuits.</a:t>
                </a:r>
              </a:p>
              <a:p>
                <a:pPr marL="571500" indent="-571500" algn="just">
                  <a:buFont typeface="Wingdings" pitchFamily="2" charset="2"/>
                  <a:buChar char="Ø"/>
                </a:pPr>
                <a:r>
                  <a:rPr lang="en-US" dirty="0"/>
                  <a:t>This can be used to prepare the ground state of a quantum many-body system as well as solve combinatorial optimization problems.</a:t>
                </a:r>
              </a:p>
              <a:p>
                <a:pPr marL="571500" indent="-571500" algn="just">
                  <a:buFont typeface="Wingdings" pitchFamily="2" charset="2"/>
                  <a:buChar char="Ø"/>
                </a:pPr>
                <a:r>
                  <a:rPr lang="en-US" dirty="0"/>
                  <a:t> The equation of motion:</a:t>
                </a:r>
              </a:p>
              <a:p>
                <a:pPr algn="just"/>
                <a:endParaRPr lang="en-US" dirty="0"/>
              </a:p>
              <a:p>
                <a:pPr marL="571500" indent="-571500" algn="just">
                  <a:buFont typeface="Wingdings" pitchFamily="2" charset="2"/>
                  <a:buChar char="Ø"/>
                </a:pPr>
                <a:endParaRPr lang="en-US" dirty="0"/>
              </a:p>
              <a:p>
                <a:pPr marL="571500" indent="-571500" algn="just">
                  <a:buFont typeface="Wingdings" pitchFamily="2" charset="2"/>
                  <a:buChar char="Ø"/>
                </a:pPr>
                <a:r>
                  <a:rPr lang="en-US" dirty="0"/>
                  <a:t>The goal is to find a time-evolution that ensures that the average energy decreases with increasing time</a:t>
                </a:r>
              </a:p>
              <a:p>
                <a:pPr algn="just"/>
                <a:r>
                  <a:rPr lang="en-US" dirty="0"/>
                  <a:t>                                                                </a:t>
                </a:r>
              </a:p>
              <a:p>
                <a:pPr marL="571500" indent="-571500" algn="just">
                  <a:buFont typeface="Wingdings" pitchFamily="2" charset="2"/>
                  <a:buChar char="Ø"/>
                </a:pPr>
                <a:r>
                  <a:rPr lang="en-US" dirty="0"/>
                  <a:t>By assigning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𝐻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&gt;,</m:t>
                    </m:r>
                  </m:oMath>
                </a14:m>
                <a:r>
                  <a:rPr lang="en-US" dirty="0"/>
                  <a:t> one can ensure that the energy decreases. </a:t>
                </a:r>
              </a:p>
              <a:p>
                <a:pPr marL="571500" indent="-571500" algn="just">
                  <a:buFont typeface="Wingdings" pitchFamily="2" charset="2"/>
                  <a:buChar char="Ø"/>
                </a:pPr>
                <a:r>
                  <a:rPr lang="en-US" dirty="0"/>
                  <a:t>In Ref. [1], it was demonstrated for combinatorial optimization problem with a single control Hamiltonian. </a:t>
                </a:r>
              </a:p>
              <a:p>
                <a:pPr marL="571500" indent="-571500" algn="just">
                  <a:buFont typeface="Wingdings" pitchFamily="2" charset="2"/>
                  <a:buChar char="Ø"/>
                </a:pPr>
                <a:endParaRPr lang="en-US" dirty="0"/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                     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196FDC6-C876-6BA0-AAE8-3AC50EB06E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1629" y="8808371"/>
                <a:ext cx="12848525" cy="16198861"/>
              </a:xfrm>
              <a:prstGeom prst="rect">
                <a:avLst/>
              </a:prstGeom>
              <a:blipFill>
                <a:blip r:embed="rId4"/>
                <a:stretch>
                  <a:fillRect l="-1777" t="-1019" r="-1974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E8F2D47-6A8B-B4E2-FD07-69DDCEB151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3006" y="12613671"/>
            <a:ext cx="6298077" cy="119152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599589-FDCE-3713-1FBB-D79489F7C8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63904" y="14184948"/>
            <a:ext cx="3929422" cy="136168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A53BDDA-E9F3-4C00-FCB9-8E5CCB42DD4B}"/>
                  </a:ext>
                </a:extLst>
              </p:cNvPr>
              <p:cNvSpPr txBox="1"/>
              <p:nvPr/>
            </p:nvSpPr>
            <p:spPr>
              <a:xfrm>
                <a:off x="7897381" y="14113533"/>
                <a:ext cx="6018962" cy="138499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just" defTabSz="3686861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sz="2800" dirty="0"/>
                  <a:t> are the time-independent</a:t>
                </a:r>
              </a:p>
              <a:p>
                <a:pPr marL="0" marR="0" indent="0" algn="just" defTabSz="3686861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2800" dirty="0"/>
                  <a:t> Hermitian operators </a:t>
                </a:r>
              </a:p>
              <a:p>
                <a:pPr marL="0" marR="0" indent="0" algn="just" defTabSz="3686861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28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sym typeface="Arial"/>
                          </a:rPr>
                        </m:ctrlPr>
                      </m:sSubPr>
                      <m:e>
                        <m:r>
                          <a:rPr kumimoji="0" lang="en-US" sz="28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Arial"/>
                          </a:rPr>
                          <m:t>𝛽</m:t>
                        </m:r>
                      </m:e>
                      <m:sub>
                        <m:r>
                          <a:rPr kumimoji="0" lang="en-US" sz="2800" b="0" i="1" u="none" strike="noStrike" cap="none" spc="0" normalizeH="0" baseline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FillTx/>
                            <a:latin typeface="Cambria Math" panose="02040503050406030204" pitchFamily="18" charset="0"/>
                            <a:sym typeface="Arial"/>
                          </a:rPr>
                          <m:t>𝑚</m:t>
                        </m:r>
                      </m:sub>
                    </m:sSub>
                  </m:oMath>
                </a14:m>
                <a:r>
                  <a:rPr kumimoji="0" lang="en-US" sz="2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sym typeface="Arial"/>
                  </a:rPr>
                  <a:t>(t) are control parameters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A53BDDA-E9F3-4C00-FCB9-8E5CCB42DD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7381" y="14113533"/>
                <a:ext cx="6018962" cy="1384993"/>
              </a:xfrm>
              <a:prstGeom prst="rect">
                <a:avLst/>
              </a:prstGeom>
              <a:blipFill>
                <a:blip r:embed="rId7"/>
                <a:stretch>
                  <a:fillRect l="-2321" t="-4545" b="-10909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31A8EAD5-0ED0-13FE-E649-91339D07C3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421100" y="21907500"/>
            <a:ext cx="76200" cy="76200"/>
          </a:xfrm>
          <a:prstGeom prst="rect">
            <a:avLst/>
          </a:prstGeom>
        </p:spPr>
      </p:pic>
      <p:pic>
        <p:nvPicPr>
          <p:cNvPr id="11" name="Picture 10" descr="A close-up of a yellow and pink rectangle&#10;&#10;Description automatically generated">
            <a:extLst>
              <a:ext uri="{FF2B5EF4-FFF2-40B4-BE49-F238E27FC236}">
                <a16:creationId xmlns:a16="http://schemas.microsoft.com/office/drawing/2014/main" id="{9C30E1B5-6D7A-9570-D3EF-8D59280D581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307" y="36435282"/>
            <a:ext cx="13377847" cy="27779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EFCBCCA-F87F-7CA9-9FCE-D425EA07807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20043" y="17200696"/>
            <a:ext cx="6598141" cy="138656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41FC11B-2723-93E5-A5E8-0177F026FAC8}"/>
                  </a:ext>
                </a:extLst>
              </p:cNvPr>
              <p:cNvSpPr txBox="1"/>
              <p:nvPr/>
            </p:nvSpPr>
            <p:spPr>
              <a:xfrm>
                <a:off x="11101798" y="17601582"/>
                <a:ext cx="16459200" cy="83099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4800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sz="4800" dirty="0"/>
                  <a:t> 0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41FC11B-2723-93E5-A5E8-0177F026FA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01798" y="17601582"/>
                <a:ext cx="16459200" cy="830997"/>
              </a:xfrm>
              <a:prstGeom prst="rect">
                <a:avLst/>
              </a:prstGeom>
              <a:blipFill>
                <a:blip r:embed="rId11"/>
                <a:stretch>
                  <a:fillRect l="-771" t="-16418" b="-37313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8EC5144D-52F6-4F00-DD19-F1DDEF8C8D93}"/>
                  </a:ext>
                </a:extLst>
              </p:cNvPr>
              <p:cNvSpPr txBox="1"/>
              <p:nvPr/>
            </p:nvSpPr>
            <p:spPr>
              <a:xfrm>
                <a:off x="2331629" y="24041797"/>
                <a:ext cx="12848525" cy="19061628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45719" rIns="45719">
                <a:noAutofit/>
              </a:bodyPr>
              <a:lstStyle>
                <a:lvl1pPr defTabSz="3291840">
                  <a:lnSpc>
                    <a:spcPct val="90000"/>
                  </a:lnSpc>
                  <a:spcBef>
                    <a:spcPts val="3600"/>
                  </a:spcBef>
                  <a:defRPr sz="4000">
                    <a:solidFill>
                      <a:srgbClr val="262626"/>
                    </a:solidFill>
                  </a:defRPr>
                </a:lvl1pPr>
              </a:lstStyle>
              <a:p>
                <a:pPr marL="571500" indent="-571500" algn="just">
                  <a:buFont typeface="Wingdings" pitchFamily="2" charset="2"/>
                  <a:buChar char="Ø"/>
                </a:pPr>
                <a:r>
                  <a:rPr lang="en-US" dirty="0"/>
                  <a:t>The feedback-based algorithm is slow and requires a deep quantum circuit to implement.</a:t>
                </a:r>
              </a:p>
              <a:p>
                <a:pPr marL="571500" indent="-571500" algn="just">
                  <a:buFont typeface="Wingdings" pitchFamily="2" charset="2"/>
                  <a:buChar char="Ø"/>
                </a:pPr>
                <a:r>
                  <a:rPr lang="en-US" dirty="0"/>
                  <a:t>Here, we argue that the feedback-based algorithm can be accelerated by adding another control parameter inspired from </a:t>
                </a:r>
                <a:r>
                  <a:rPr lang="en-US" dirty="0" err="1"/>
                  <a:t>counterdiabatic</a:t>
                </a:r>
                <a:r>
                  <a:rPr lang="en-US" dirty="0"/>
                  <a:t> drive. </a:t>
                </a:r>
              </a:p>
              <a:p>
                <a:pPr marL="571500" indent="-571500" algn="just">
                  <a:buFont typeface="Wingdings" pitchFamily="2" charset="2"/>
                  <a:buChar char="Ø"/>
                </a:pPr>
                <a:r>
                  <a:rPr lang="en-US" dirty="0"/>
                  <a:t>The </a:t>
                </a:r>
                <a:r>
                  <a:rPr lang="en-US" dirty="0" err="1"/>
                  <a:t>counterdiabatic</a:t>
                </a:r>
                <a:r>
                  <a:rPr lang="en-US" dirty="0"/>
                  <a:t> drive is applied to compensate nonadiabatic excitations that take place under a fast drive. The approximate form of the drive has the form  </a:t>
                </a:r>
              </a:p>
              <a:p>
                <a:pPr marL="571500" indent="-571500" algn="just">
                  <a:buFont typeface="Wingdings" pitchFamily="2" charset="2"/>
                  <a:buChar char="Ø"/>
                </a:pPr>
                <a:endParaRPr lang="en-US" dirty="0"/>
              </a:p>
              <a:p>
                <a:pPr algn="just"/>
                <a:endParaRPr lang="en-US" dirty="0"/>
              </a:p>
              <a:p>
                <a:pPr marL="571500" indent="-571500" algn="just">
                  <a:buFont typeface="Wingdings" pitchFamily="2" charset="2"/>
                  <a:buChar char="Ø"/>
                </a:pPr>
                <a:r>
                  <a:rPr lang="en-US" dirty="0"/>
                  <a:t>We choose a single operator heuristically from an operator pool to demonstrate that such an addition can indeed accelerate the algorithm.  </a:t>
                </a:r>
              </a:p>
              <a:p>
                <a:pPr marL="571500" indent="-571500" algn="just">
                  <a:buFont typeface="Wingdings" pitchFamily="2" charset="2"/>
                  <a:buChar char="Ø"/>
                </a:pPr>
                <a:r>
                  <a:rPr lang="en-US" dirty="0"/>
                  <a:t>The quantum circuit for such an algorithm is built iteratively by computing expectation value via measurement after </a:t>
                </a:r>
                <a:r>
                  <a:rPr lang="en-US" i="1" dirty="0"/>
                  <a:t>k-</a:t>
                </a:r>
                <a:r>
                  <a:rPr lang="en-US" dirty="0" err="1"/>
                  <a:t>th</a:t>
                </a:r>
                <a:r>
                  <a:rPr lang="en-US" dirty="0"/>
                  <a:t> layer and assigning the measurement results to construct the</a:t>
                </a:r>
                <a:r>
                  <a:rPr lang="en-US" i="1" dirty="0"/>
                  <a:t> k+1-</a:t>
                </a:r>
                <a:r>
                  <a:rPr lang="en-US" dirty="0"/>
                  <a:t>th</a:t>
                </a:r>
                <a:r>
                  <a:rPr lang="en-US" i="1" dirty="0"/>
                  <a:t> </a:t>
                </a:r>
                <a:r>
                  <a:rPr lang="en-US" dirty="0"/>
                  <a:t>layer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                       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8EC5144D-52F6-4F00-DD19-F1DDEF8C8D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1629" y="24041797"/>
                <a:ext cx="12848525" cy="19061628"/>
              </a:xfrm>
              <a:prstGeom prst="rect">
                <a:avLst/>
              </a:prstGeom>
              <a:blipFill>
                <a:blip r:embed="rId12"/>
                <a:stretch>
                  <a:fillRect l="-1777" t="-932" r="-1974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CE6F7670-398F-74C5-6492-D8A92D2AAD9E}"/>
                  </a:ext>
                </a:extLst>
              </p:cNvPr>
              <p:cNvSpPr txBox="1"/>
              <p:nvPr/>
            </p:nvSpPr>
            <p:spPr>
              <a:xfrm>
                <a:off x="17715184" y="7993088"/>
                <a:ext cx="12848525" cy="14782041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="" xmlns:m="http://schemas.openxmlformats.org/officeDocument/2006/math" xmlns:ma14="http://schemas.microsoft.com/office/mac/drawingml/2011/main" val="1"/>
                </a:ext>
              </a:extLst>
            </p:spPr>
            <p:txBody>
              <a:bodyPr lIns="45719" rIns="45719">
                <a:normAutofit/>
              </a:bodyPr>
              <a:lstStyle>
                <a:lvl1pPr defTabSz="3291840">
                  <a:lnSpc>
                    <a:spcPct val="90000"/>
                  </a:lnSpc>
                  <a:spcBef>
                    <a:spcPts val="3600"/>
                  </a:spcBef>
                  <a:defRPr sz="4000">
                    <a:solidFill>
                      <a:srgbClr val="262626"/>
                    </a:solidFill>
                  </a:defRPr>
                </a:lvl1pPr>
              </a:lstStyle>
              <a:p>
                <a:pPr marL="571500" indent="-571500">
                  <a:buFont typeface="Wingdings" pitchFamily="2" charset="2"/>
                  <a:buChar char="Ø"/>
                </a:pPr>
                <a:endParaRPr lang="en-US" dirty="0"/>
              </a:p>
              <a:p>
                <a:pPr marL="571500" indent="-571500">
                  <a:buFont typeface="Wingdings" pitchFamily="2" charset="2"/>
                  <a:buChar char="Ø"/>
                </a:pPr>
                <a:r>
                  <a:rPr lang="en-US" dirty="0"/>
                  <a:t>Hamiltonian:</a:t>
                </a:r>
              </a:p>
              <a:p>
                <a:pPr marL="571500" indent="-571500">
                  <a:buFont typeface="Wingdings" pitchFamily="2" charset="2"/>
                  <a:buChar char="Ø"/>
                </a:pPr>
                <a:endParaRPr lang="en-US" dirty="0"/>
              </a:p>
              <a:p>
                <a:pPr marL="571500" indent="-571500">
                  <a:buFont typeface="Wingdings" pitchFamily="2" charset="2"/>
                  <a:buChar char="Ø"/>
                </a:pPr>
                <a:r>
                  <a:rPr lang="en-US" dirty="0"/>
                  <a:t>For simplicity we choose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𝐽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/>
                  <a:t>, and periodic boundary condition</a:t>
                </a:r>
              </a:p>
            </p:txBody>
          </p:sp>
        </mc:Choice>
        <mc:Fallback xmlns="">
          <p:sp>
            <p:nvSpPr>
              <p:cNvPr id="16" name="Content Placeholder 2">
                <a:extLst>
                  <a:ext uri="{FF2B5EF4-FFF2-40B4-BE49-F238E27FC236}">
                    <a16:creationId xmlns:a16="http://schemas.microsoft.com/office/drawing/2014/main" id="{CE6F7670-398F-74C5-6492-D8A92D2AAD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15184" y="7993088"/>
                <a:ext cx="12848525" cy="14782041"/>
              </a:xfrm>
              <a:prstGeom prst="rect">
                <a:avLst/>
              </a:prstGeom>
              <a:blipFill>
                <a:blip r:embed="rId13"/>
                <a:stretch>
                  <a:fillRect l="-1777"/>
                </a:stretch>
              </a:blip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5CC5D9CD-E5AF-4DE7-5F87-35F4DD56CAE6}"/>
              </a:ext>
            </a:extLst>
          </p:cNvPr>
          <p:cNvSpPr txBox="1"/>
          <p:nvPr/>
        </p:nvSpPr>
        <p:spPr>
          <a:xfrm>
            <a:off x="19109823" y="16067821"/>
            <a:ext cx="11472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6EA46FC-C3FD-EBBA-8C82-BDFB85364DCE}"/>
              </a:ext>
            </a:extLst>
          </p:cNvPr>
          <p:cNvSpPr txBox="1"/>
          <p:nvPr/>
        </p:nvSpPr>
        <p:spPr>
          <a:xfrm>
            <a:off x="17681911" y="29202566"/>
            <a:ext cx="12848525" cy="800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defTabSz="3291840">
              <a:lnSpc>
                <a:spcPct val="90000"/>
              </a:lnSpc>
              <a:spcBef>
                <a:spcPts val="3600"/>
              </a:spcBef>
              <a:defRPr sz="4000">
                <a:solidFill>
                  <a:srgbClr val="262626"/>
                </a:solidFill>
              </a:defRPr>
            </a:lvl1pPr>
          </a:lstStyle>
          <a:p>
            <a:pPr marL="571500" indent="-571500" algn="just">
              <a:buFont typeface="Wingdings" pitchFamily="2" charset="2"/>
              <a:buChar char="Ø"/>
            </a:pPr>
            <a:r>
              <a:rPr lang="en-US" dirty="0"/>
              <a:t>We observe that indeed adding an additional control parameter inspired by the </a:t>
            </a:r>
            <a:r>
              <a:rPr lang="en-US" dirty="0" err="1"/>
              <a:t>counterdiabatic</a:t>
            </a:r>
            <a:r>
              <a:rPr lang="en-US" dirty="0"/>
              <a:t> drive can accelerate the feedback-based algorithm. </a:t>
            </a:r>
          </a:p>
          <a:p>
            <a:pPr marL="571500" indent="-571500" algn="just">
              <a:buFont typeface="Wingdings" pitchFamily="2" charset="2"/>
              <a:buChar char="Ø"/>
            </a:pPr>
            <a:r>
              <a:rPr lang="en-US" dirty="0"/>
              <a:t>However, for certain Hamiltonian this comes at a cost of not reaching the ground state. Such problems can be avoided using proper perturbations.</a:t>
            </a:r>
          </a:p>
          <a:p>
            <a:pPr marL="571500" indent="-571500" algn="just">
              <a:buFont typeface="Wingdings" pitchFamily="2" charset="2"/>
              <a:buChar char="Ø"/>
            </a:pPr>
            <a:r>
              <a:rPr lang="en-US" dirty="0"/>
              <a:t>Nevertheless, for small enough system size the addition of CD operator increases the ground state probability for small circuit depth.</a:t>
            </a:r>
          </a:p>
          <a:p>
            <a:pPr algn="just"/>
            <a:r>
              <a:rPr lang="en-US" dirty="0"/>
              <a:t>*  </a:t>
            </a:r>
            <a:r>
              <a:rPr lang="en-US" sz="2800" dirty="0"/>
              <a:t>This work was supported by the U.S. Department of Energy, Office of Basic Energy Sciences, under Contract No. DE-SC0012704.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3DF7A9C-0F45-DCFC-460A-E415C3B49CD8}"/>
                  </a:ext>
                </a:extLst>
              </p:cNvPr>
              <p:cNvSpPr txBox="1"/>
              <p:nvPr/>
            </p:nvSpPr>
            <p:spPr>
              <a:xfrm>
                <a:off x="2974070" y="39213265"/>
                <a:ext cx="3652731" cy="76264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0" tIns="0" rIns="0" bIns="0" numCol="1" spcCol="38100" rtlCol="0" anchor="t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𝑈</m:t>
                          </m:r>
                        </m:e>
                        <m:sub>
                          <m: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𝑃</m:t>
                          </m:r>
                        </m:sub>
                      </m:sSub>
                      <m:r>
                        <a:rPr kumimoji="0" lang="en-US" sz="48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Arial"/>
                        </a:rPr>
                        <m:t>=</m:t>
                      </m:r>
                      <m:sSup>
                        <m:sSupPr>
                          <m:ctrlP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sSupPr>
                        <m:e>
                          <m: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𝑒</m:t>
                          </m:r>
                        </m:e>
                        <m:sup>
                          <m: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−</m:t>
                          </m:r>
                          <m: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𝑖</m:t>
                          </m:r>
                          <m:sSub>
                            <m:sSubPr>
                              <m:ctrlPr>
                                <a:rPr lang="en-US" sz="4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48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sub>
                          </m:sSub>
                          <m:r>
                            <a:rPr lang="en-US" sz="4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kumimoji="0" lang="en-US" sz="4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Arial"/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3DF7A9C-0F45-DCFC-460A-E415C3B49CD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74070" y="39213265"/>
                <a:ext cx="3652731" cy="762645"/>
              </a:xfrm>
              <a:prstGeom prst="rect">
                <a:avLst/>
              </a:prstGeom>
              <a:blipFill>
                <a:blip r:embed="rId14"/>
                <a:stretch>
                  <a:fillRect l="-5208" b="-16393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44C95DA-87F5-181B-354B-33638475A99F}"/>
                  </a:ext>
                </a:extLst>
              </p:cNvPr>
              <p:cNvSpPr txBox="1"/>
              <p:nvPr/>
            </p:nvSpPr>
            <p:spPr>
              <a:xfrm>
                <a:off x="-3334718" y="39909493"/>
                <a:ext cx="16579120" cy="86568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r>
                        <a:rPr lang="en-US" sz="48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4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4800" i="1">
                              <a:latin typeface="Cambria Math" panose="02040503050406030204" pitchFamily="18" charset="0"/>
                            </a:rPr>
                            <m:t>𝑖</m:t>
                          </m:r>
                          <m:sSub>
                            <m:sSubPr>
                              <m:ctrlPr>
                                <a:rPr lang="en-US" sz="4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4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800" i="1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sub>
                          </m:sSub>
                          <m: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lang="en-US" sz="4800" dirty="0"/>
              </a:p>
            </p:txBody>
          </p:sp>
        </mc:Choice>
        <mc:Fallback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644C95DA-87F5-181B-354B-33638475A9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334718" y="39909493"/>
                <a:ext cx="16579120" cy="865686"/>
              </a:xfrm>
              <a:prstGeom prst="rect">
                <a:avLst/>
              </a:prstGeom>
              <a:blipFill>
                <a:blip r:embed="rId15"/>
                <a:stretch>
                  <a:fillRect b="-8696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6120DD6B-8FC6-0FC8-E2A0-53530800964D}"/>
                  </a:ext>
                </a:extLst>
              </p:cNvPr>
              <p:cNvSpPr txBox="1"/>
              <p:nvPr/>
            </p:nvSpPr>
            <p:spPr>
              <a:xfrm>
                <a:off x="3209253" y="39267757"/>
                <a:ext cx="16646768" cy="85497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sSubPr>
                        <m:e>
                          <m: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𝑈</m:t>
                          </m:r>
                        </m:e>
                        <m:sub>
                          <m: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𝐶𝐷</m:t>
                          </m:r>
                        </m:sub>
                      </m:sSub>
                      <m:r>
                        <a:rPr kumimoji="0" lang="en-US" sz="48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sym typeface="Arial"/>
                        </a:rPr>
                        <m:t>=</m:t>
                      </m:r>
                      <m:sSup>
                        <m:sSupPr>
                          <m:ctrlP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</m:ctrlPr>
                        </m:sSupPr>
                        <m:e>
                          <m: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𝑒</m:t>
                          </m:r>
                        </m:e>
                        <m:sup>
                          <m: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−</m:t>
                          </m:r>
                          <m:r>
                            <a:rPr kumimoji="0" lang="en-US" sz="4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sym typeface="Arial"/>
                            </a:rPr>
                            <m:t>𝑖</m:t>
                          </m:r>
                          <m:sSub>
                            <m:sSubPr>
                              <m:ctrlPr>
                                <a:rPr lang="en-US" sz="4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en-US" sz="4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8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e>
                                <m:sub>
                                  <m:r>
                                    <a:rPr lang="en-US" sz="4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sz="4800" b="0" i="1" smtClean="0">
                                  <a:latin typeface="Cambria Math" panose="02040503050406030204" pitchFamily="18" charset="0"/>
                                </a:rPr>
                                <m:t>𝐶𝐷</m:t>
                              </m:r>
                            </m:sub>
                          </m:sSub>
                          <m:r>
                            <a:rPr lang="en-US" sz="4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</m:oMath>
                  </m:oMathPara>
                </a14:m>
                <a:endParaRPr lang="en-US" sz="4800" dirty="0"/>
              </a:p>
            </p:txBody>
          </p:sp>
        </mc:Choice>
        <mc:Fallback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6120DD6B-8FC6-0FC8-E2A0-53530800964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9253" y="39267757"/>
                <a:ext cx="16646768" cy="854978"/>
              </a:xfrm>
              <a:prstGeom prst="rect">
                <a:avLst/>
              </a:prstGeom>
              <a:blipFill>
                <a:blip r:embed="rId16"/>
                <a:stretch>
                  <a:fillRect b="-11765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8C7569D-A0AA-E884-A8FB-10AB4289A7F8}"/>
                  </a:ext>
                </a:extLst>
              </p:cNvPr>
              <p:cNvSpPr txBox="1"/>
              <p:nvPr/>
            </p:nvSpPr>
            <p:spPr>
              <a:xfrm>
                <a:off x="9372168" y="40094039"/>
                <a:ext cx="7292251" cy="132343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3686861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14:m>
                  <m:oMath xmlns:m="http://schemas.openxmlformats.org/officeDocument/2006/math">
                    <m:r>
                      <a:rPr kumimoji="0" lang="en-US" sz="4000" b="0" i="1" u="none" strike="noStrike" cap="none" spc="0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sym typeface="Arial"/>
                      </a:rPr>
                      <m:t>∆</m:t>
                    </m:r>
                    <m:r>
                      <a:rPr kumimoji="0" lang="en-US" sz="4000" b="0" i="1" u="none" strike="noStrike" cap="none" spc="0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sym typeface="Arial"/>
                      </a:rPr>
                      <m:t>𝑡</m:t>
                    </m:r>
                  </m:oMath>
                </a14:m>
                <a:r>
                  <a:rPr kumimoji="0" lang="en-US" sz="40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sym typeface="Arial"/>
                  </a:rPr>
                  <a:t> is the free parameter</a:t>
                </a:r>
              </a:p>
              <a:p>
                <a:pPr marL="0" marR="0" indent="0" algn="l" defTabSz="3686861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4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Arial"/>
                </a:endParaRP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D8C7569D-A0AA-E884-A8FB-10AB4289A7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2168" y="40094039"/>
                <a:ext cx="7292251" cy="1323437"/>
              </a:xfrm>
              <a:prstGeom prst="rect">
                <a:avLst/>
              </a:prstGeom>
              <a:blipFill>
                <a:blip r:embed="rId17"/>
                <a:stretch>
                  <a:fillRect l="-1736" t="-7547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7" name="Picture 36">
            <a:extLst>
              <a:ext uri="{FF2B5EF4-FFF2-40B4-BE49-F238E27FC236}">
                <a16:creationId xmlns:a16="http://schemas.microsoft.com/office/drawing/2014/main" id="{668BC881-3C12-5012-566F-5423D5D566C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519364" y="30184098"/>
            <a:ext cx="4763573" cy="110267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45F2C18F-9512-4273-B0C1-51083AB1928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110657" y="29742465"/>
            <a:ext cx="7213172" cy="18684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2EF6339F-4893-A190-FF83-59AADAD01EA9}"/>
              </a:ext>
            </a:extLst>
          </p:cNvPr>
          <p:cNvSpPr txBox="1"/>
          <p:nvPr/>
        </p:nvSpPr>
        <p:spPr>
          <a:xfrm>
            <a:off x="17965990" y="38428436"/>
            <a:ext cx="12337679" cy="20621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sz="3200" i="1" dirty="0"/>
              <a:t>1. A. B. </a:t>
            </a:r>
            <a:r>
              <a:rPr lang="en-US" sz="3200" i="1" dirty="0" err="1"/>
              <a:t>Magann</a:t>
            </a:r>
            <a:r>
              <a:rPr lang="en-US" sz="3200" i="1" dirty="0"/>
              <a:t>, K. M. </a:t>
            </a:r>
            <a:r>
              <a:rPr lang="en-US" sz="3200" i="1" dirty="0" err="1"/>
              <a:t>Rudinger</a:t>
            </a:r>
            <a:r>
              <a:rPr lang="en-US" sz="3200" i="1" dirty="0"/>
              <a:t>, M. D. Grace, and M. Sarovar, Phys. Rev. Lett. 129, 250502 (2022).</a:t>
            </a:r>
          </a:p>
          <a:p>
            <a:pPr marL="514350" indent="-514350">
              <a:buAutoNum type="alphaUcPeriod"/>
            </a:pPr>
            <a:endParaRPr lang="en-US" sz="3200" i="1" dirty="0"/>
          </a:p>
          <a:p>
            <a:pPr marL="0" marR="0" indent="0" algn="l" defTabSz="368686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i="1" dirty="0"/>
              <a:t>2. </a:t>
            </a:r>
            <a:r>
              <a:rPr lang="en-US" sz="3200" i="1" dirty="0" err="1"/>
              <a:t>Malla</a:t>
            </a:r>
            <a:r>
              <a:rPr lang="en-US" sz="3200" i="1" dirty="0"/>
              <a:t> et al., (To be posted in </a:t>
            </a:r>
            <a:r>
              <a:rPr lang="en-US" sz="3200" i="1" dirty="0" err="1"/>
              <a:t>Arxiv</a:t>
            </a:r>
            <a:r>
              <a:rPr lang="en-US" sz="3200" i="1" dirty="0"/>
              <a:t>)</a:t>
            </a:r>
            <a:endParaRPr kumimoji="0" lang="en-US" sz="32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Picture 40" descr="A screenshot of a graph&#10;&#10;Description automatically generated">
            <a:extLst>
              <a:ext uri="{FF2B5EF4-FFF2-40B4-BE49-F238E27FC236}">
                <a16:creationId xmlns:a16="http://schemas.microsoft.com/office/drawing/2014/main" id="{8DDB05F2-406E-5BB9-15FB-827E41E71843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1909" y="12249578"/>
            <a:ext cx="11924995" cy="14925172"/>
          </a:xfrm>
          <a:prstGeom prst="rect">
            <a:avLst/>
          </a:prstGeom>
        </p:spPr>
      </p:pic>
      <p:pic>
        <p:nvPicPr>
          <p:cNvPr id="45" name="Picture 44" descr="A row of colored lines on a black background&#10;&#10;Description automatically generated">
            <a:extLst>
              <a:ext uri="{FF2B5EF4-FFF2-40B4-BE49-F238E27FC236}">
                <a16:creationId xmlns:a16="http://schemas.microsoft.com/office/drawing/2014/main" id="{B205C1EE-B375-942F-6315-4BA37A28626B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3521" y="13263159"/>
            <a:ext cx="1468529" cy="1370627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7FE55AD-A3A4-903F-29A2-BA18CF556B11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1337766" y="8525935"/>
            <a:ext cx="9303125" cy="163912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EE13FA6C-3125-2147-D4FD-C3F940BD1356}"/>
              </a:ext>
            </a:extLst>
          </p:cNvPr>
          <p:cNvSpPr/>
          <p:nvPr/>
        </p:nvSpPr>
        <p:spPr>
          <a:xfrm>
            <a:off x="30280274" y="9241142"/>
            <a:ext cx="250162" cy="7220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368686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72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BNL">
  <a:themeElements>
    <a:clrScheme name="BN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05C78"/>
      </a:accent1>
      <a:accent2>
        <a:srgbClr val="00ADDC"/>
      </a:accent2>
      <a:accent3>
        <a:srgbClr val="B2D33B"/>
      </a:accent3>
      <a:accent4>
        <a:srgbClr val="F68B1F"/>
      </a:accent4>
      <a:accent5>
        <a:srgbClr val="B72467"/>
      </a:accent5>
      <a:accent6>
        <a:srgbClr val="FFCD34"/>
      </a:accent6>
      <a:hlink>
        <a:srgbClr val="0000FF"/>
      </a:hlink>
      <a:folHlink>
        <a:srgbClr val="FF00FF"/>
      </a:folHlink>
    </a:clrScheme>
    <a:fontScheme name="BNL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N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368686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368686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NL">
  <a:themeElements>
    <a:clrScheme name="BNL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05C78"/>
      </a:accent1>
      <a:accent2>
        <a:srgbClr val="00ADDC"/>
      </a:accent2>
      <a:accent3>
        <a:srgbClr val="B2D33B"/>
      </a:accent3>
      <a:accent4>
        <a:srgbClr val="F68B1F"/>
      </a:accent4>
      <a:accent5>
        <a:srgbClr val="B72467"/>
      </a:accent5>
      <a:accent6>
        <a:srgbClr val="FFCD34"/>
      </a:accent6>
      <a:hlink>
        <a:srgbClr val="0000FF"/>
      </a:hlink>
      <a:folHlink>
        <a:srgbClr val="FF00FF"/>
      </a:folHlink>
    </a:clrScheme>
    <a:fontScheme name="BNL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BN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368686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368686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7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9173</TotalTime>
  <Words>504</Words>
  <Application>Microsoft Macintosh PowerPoint</Application>
  <PresentationFormat>Custom</PresentationFormat>
  <Paragraphs>50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Baskerville</vt:lpstr>
      <vt:lpstr>Calibri</vt:lpstr>
      <vt:lpstr>Cambria Math</vt:lpstr>
      <vt:lpstr>Graphik</vt:lpstr>
      <vt:lpstr>Times New Roman</vt:lpstr>
      <vt:lpstr>Wingdings</vt:lpstr>
      <vt:lpstr>BNL</vt:lpstr>
      <vt:lpstr>Poster Title: Arial Bold 96pt, left-aligned Two lines, if needed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 Title: Arial Bold 96pt, left-aligned Two lines, if needed</dc:title>
  <cp:lastModifiedBy>Malla, Rajesh</cp:lastModifiedBy>
  <cp:revision>6</cp:revision>
  <dcterms:modified xsi:type="dcterms:W3CDTF">2023-10-16T02:36:03Z</dcterms:modified>
</cp:coreProperties>
</file>